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313" r:id="rId4"/>
    <p:sldId id="317" r:id="rId5"/>
    <p:sldId id="315" r:id="rId6"/>
    <p:sldId id="322" r:id="rId7"/>
    <p:sldId id="314" r:id="rId8"/>
    <p:sldId id="324" r:id="rId9"/>
    <p:sldId id="319" r:id="rId10"/>
    <p:sldId id="323" r:id="rId11"/>
    <p:sldId id="320" r:id="rId12"/>
    <p:sldId id="318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3"/>
    <p:restoredTop sz="94522"/>
  </p:normalViewPr>
  <p:slideViewPr>
    <p:cSldViewPr snapToGrid="0" snapToObjects="1">
      <p:cViewPr varScale="1">
        <p:scale>
          <a:sx n="112" d="100"/>
          <a:sy n="112" d="100"/>
        </p:scale>
        <p:origin x="31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5847DC-C446-214E-BE31-8FCB9B459B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1FC0C91-DB21-D749-A289-40A8465B6A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8CA874F-279F-8E44-A5AE-6ED6F368B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EFEE3-B7F7-3847-BA02-911081116302}" type="datetimeFigureOut">
              <a:rPr lang="fr-FR" smtClean="0"/>
              <a:t>16/09/2024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1196081-256F-314F-A39D-6F88F6010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128E2E7-C0A7-0340-B18E-EC58A321F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D3102-636C-5941-AC42-838303EC5C3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1579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8A2838-B8B8-1946-A9EF-28FA214C9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74590F2-E9E0-6648-90FC-FCF1CAB382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2414223-7902-9F40-AF96-070C0357A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EFEE3-B7F7-3847-BA02-911081116302}" type="datetimeFigureOut">
              <a:rPr lang="fr-FR" smtClean="0"/>
              <a:t>16/09/2024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4DFA218-4E74-5649-80EF-ACF140840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0029895-BCA7-C147-8FC7-4B14020D0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D3102-636C-5941-AC42-838303EC5C3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7276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BB07CD94-0482-5B43-9003-4F35B0D972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60A2498-4B4B-794F-9D43-F083E57AC0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CBAD07B-BDDC-A649-9119-5ADFE9E57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EFEE3-B7F7-3847-BA02-911081116302}" type="datetimeFigureOut">
              <a:rPr lang="fr-FR" smtClean="0"/>
              <a:t>16/09/2024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C515766-5C98-F044-8924-C1F3F799F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197C3C2-6625-FE4C-A92A-857B15F10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D3102-636C-5941-AC42-838303EC5C3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6776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58AA998-07A9-7A47-88CA-98F456FD8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50475BB-AE3E-A14D-8331-2A8EAC2EEB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8B3D249-F106-B549-822A-91DDB4CF3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EFEE3-B7F7-3847-BA02-911081116302}" type="datetimeFigureOut">
              <a:rPr lang="fr-FR" smtClean="0"/>
              <a:t>16/09/2024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8734C08-9499-6341-8975-E5D960919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77D4684-E4E8-3A44-A078-DB900996A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D3102-636C-5941-AC42-838303EC5C3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4938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BA769C-32CF-2E45-8DC4-3D449A961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A633CD3-61E4-A147-835C-9A2EBDEE2A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FE8CB15-8A2B-3C47-828F-4FA67405B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EFEE3-B7F7-3847-BA02-911081116302}" type="datetimeFigureOut">
              <a:rPr lang="fr-FR" smtClean="0"/>
              <a:t>16/09/2024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3C31295-2FD9-2F49-83EA-568539BC0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155EB17-22E4-0C46-A2C8-8246487E2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D3102-636C-5941-AC42-838303EC5C3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6856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B005E9-DCDD-AD4A-B67C-CD0A5501E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AD08B8-FA61-F248-80FB-D3DC64E852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13039B2-2F63-3C4A-B65F-313118829C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F269FEC-29EA-1242-BDA7-5F76B4CAC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EFEE3-B7F7-3847-BA02-911081116302}" type="datetimeFigureOut">
              <a:rPr lang="fr-FR" smtClean="0"/>
              <a:t>16/09/2024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52CF7FC-4DC5-D14A-9A20-FEA1EFDFB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DA054E6-4271-8645-A6AC-51961B81C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D3102-636C-5941-AC42-838303EC5C3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6181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8DD29E-CF0E-0848-971D-E36974007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007E30C-284A-1B44-93DE-7F59E84591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1836DD9-89D6-9B44-8FC9-B3C8E83010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6DCA74-8818-2446-BB09-2A3D44DB61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250D874-16CE-6B45-802E-1BE092F3A7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8CFA789-9C21-F741-98C6-C949DF59D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EFEE3-B7F7-3847-BA02-911081116302}" type="datetimeFigureOut">
              <a:rPr lang="fr-FR" smtClean="0"/>
              <a:t>16/09/2024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708092F0-AB09-B24B-AB44-4C3BE36B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64D648ED-C884-F645-A9BF-428A4E767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D3102-636C-5941-AC42-838303EC5C3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5530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5C321F0-6590-4C48-9B4F-4C41CBCE6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FE31F03-8EB7-7448-BED7-405E43B29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EFEE3-B7F7-3847-BA02-911081116302}" type="datetimeFigureOut">
              <a:rPr lang="fr-FR" smtClean="0"/>
              <a:t>16/09/2024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BF66F6B-E5AC-AB4B-858E-8E8EC6FAF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9A1C6BC-596D-A248-A5A2-5FB8A6933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D3102-636C-5941-AC42-838303EC5C3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0346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A5D54B6-95EB-4743-B4D5-3645CBADC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EFEE3-B7F7-3847-BA02-911081116302}" type="datetimeFigureOut">
              <a:rPr lang="fr-FR" smtClean="0"/>
              <a:t>16/09/2024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B07639B-3673-3F42-A2DC-6FB1E4F2A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117AF49-2C53-8D45-AE70-B517A0AD9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D3102-636C-5941-AC42-838303EC5C3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1964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7C3982-6332-7748-9535-D49CE2C8F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5130CB2-B242-784C-A64F-675FE9B727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993DDF5-0A30-FD4E-8B4D-C453CE67F1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ACB18DC-81E1-4A4F-B8BB-669D716B0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EFEE3-B7F7-3847-BA02-911081116302}" type="datetimeFigureOut">
              <a:rPr lang="fr-FR" smtClean="0"/>
              <a:t>16/09/2024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DCBBDA9-B09D-B643-B467-E43845E18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AB3D2B1-9C8B-D243-834A-840A547A3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D3102-636C-5941-AC42-838303EC5C3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4139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C7FA6F-7126-D542-B9B1-97F4E3E57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82EF0B3-DC1B-F245-BF43-343F65AC0E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669E60C-FB89-B448-8E1F-FFC545FA56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19DC462-13AE-1842-81F3-E34D21FEF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EFEE3-B7F7-3847-BA02-911081116302}" type="datetimeFigureOut">
              <a:rPr lang="fr-FR" smtClean="0"/>
              <a:t>16/09/2024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AC83CC7-F7F7-1149-B660-043E335CF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6AD9394-45DD-8D43-86EF-DC5370698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D3102-636C-5941-AC42-838303EC5C3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7561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1C10857D-25D6-AF44-8A3E-B6AE53E62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913AA0F-111A-6A48-8764-E0944936EB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83A194B-82B3-2847-B801-81E12D9E88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EFEE3-B7F7-3847-BA02-911081116302}" type="datetimeFigureOut">
              <a:rPr lang="fr-FR" smtClean="0"/>
              <a:t>16/09/2024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5867CF3-9779-E14A-A4B6-ADDBB033E1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C18B040-71FE-8A4C-AA4E-32BFFAF94D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DD3102-636C-5941-AC42-838303EC5C3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4857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tiff"/><Relationship Id="rId4" Type="http://schemas.openxmlformats.org/officeDocument/2006/relationships/image" Target="https://univ-avignon.fr/wp-content/uploads/2022/11/avignon_universite_CMJN-1.jp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tiff"/><Relationship Id="rId4" Type="http://schemas.openxmlformats.org/officeDocument/2006/relationships/image" Target="../media/image31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12" Type="http://schemas.openxmlformats.org/officeDocument/2006/relationships/image" Target="../media/image45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tiff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3A0EC0-2333-1D4E-A388-37BD80B61C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2858" y="1214438"/>
            <a:ext cx="10424573" cy="2387600"/>
          </a:xfrm>
        </p:spPr>
        <p:txBody>
          <a:bodyPr>
            <a:normAutofit fontScale="90000"/>
          </a:bodyPr>
          <a:lstStyle/>
          <a:p>
            <a:r>
              <a:rPr lang="fr-FR" dirty="0"/>
              <a:t>Présentation CR 18 septembre 2024</a:t>
            </a:r>
            <a:br>
              <a:rPr lang="fr-FR" dirty="0"/>
            </a:b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70149EF-1607-0942-AFFB-86F4C7D696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CIHAM-UMR 5648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00F2CB2-DADD-0942-9B22-1C31E1CB09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58" y="4545057"/>
            <a:ext cx="2355643" cy="1545545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CF22196F-A4FE-C047-BCE7-968594CA3A2E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-764353" y="5223321"/>
            <a:ext cx="23533385" cy="48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1025" name="Image 4" descr="Charte graphique d'Avignon Université – Avignon Université">
            <a:extLst>
              <a:ext uri="{FF2B5EF4-FFF2-40B4-BE49-F238E27FC236}">
                <a16:creationId xmlns:a16="http://schemas.microsoft.com/office/drawing/2014/main" id="{EDAA6AB7-FE9F-184E-AB20-4BF47E8D10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62707" y="4470245"/>
            <a:ext cx="1274725" cy="156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FCC61BA-5881-C96D-5648-E954A8B94F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0701" y="128443"/>
            <a:ext cx="8610598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300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618662-CA4C-3C46-9C3B-3E5F9CA4C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6879" y="0"/>
            <a:ext cx="6067044" cy="1325563"/>
          </a:xfrm>
        </p:spPr>
        <p:txBody>
          <a:bodyPr>
            <a:normAutofit/>
          </a:bodyPr>
          <a:lstStyle/>
          <a:p>
            <a:pPr algn="ctr"/>
            <a:r>
              <a:rPr lang="fr-FR" sz="2900" dirty="0">
                <a:solidFill>
                  <a:srgbClr val="C00000"/>
                </a:solidFill>
                <a:latin typeface="Lao MN" pitchFamily="2" charset="0"/>
                <a:cs typeface="Lao MN" pitchFamily="2" charset="0"/>
              </a:rPr>
              <a:t>THÈME 3 : SAVOIR &amp; AUTORITE</a:t>
            </a:r>
          </a:p>
        </p:txBody>
      </p:sp>
      <p:pic>
        <p:nvPicPr>
          <p:cNvPr id="10" name="Espace réservé du contenu 3">
            <a:extLst>
              <a:ext uri="{FF2B5EF4-FFF2-40B4-BE49-F238E27FC236}">
                <a16:creationId xmlns:a16="http://schemas.microsoft.com/office/drawing/2014/main" id="{1C3DC614-D517-4A42-8086-899296DB17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180000">
            <a:off x="551927" y="1768205"/>
            <a:ext cx="3076260" cy="435133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3B16957-27FB-1E47-AC98-DE8066F9DD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3552" y="1690687"/>
            <a:ext cx="3680804" cy="516168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88D44BA-864B-4344-9E6F-9FAC2AB666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-180000">
            <a:off x="8432832" y="451593"/>
            <a:ext cx="3431477" cy="485378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DDEBF6C5-CE3A-E216-ADFF-E831A0E6F1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54327">
            <a:off x="7971666" y="397060"/>
            <a:ext cx="3793517" cy="5780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820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F27A4B-913B-6948-A5F4-9472DDABA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2742" y="308158"/>
            <a:ext cx="206242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  <a:latin typeface="Lao MN" pitchFamily="2" charset="0"/>
                <a:cs typeface="Lao MN" pitchFamily="2" charset="0"/>
              </a:rPr>
              <a:t>CORPOR@TECH-SCIENCE OUVERTE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99BDB5AF-059B-CE4B-9270-40A8E663EF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73" y="1"/>
            <a:ext cx="3596103" cy="6938010"/>
          </a:xfrm>
          <a:prstGeom prst="rect">
            <a:avLst/>
          </a:prstGeom>
        </p:spPr>
      </p:pic>
      <p:pic>
        <p:nvPicPr>
          <p:cNvPr id="5" name="Espace réservé du contenu 3">
            <a:extLst>
              <a:ext uri="{FF2B5EF4-FFF2-40B4-BE49-F238E27FC236}">
                <a16:creationId xmlns:a16="http://schemas.microsoft.com/office/drawing/2014/main" id="{4DEA238C-FA94-B141-8DD0-CD8696E7656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25328" y="314099"/>
            <a:ext cx="4228035" cy="232525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D3A21FE3-12C4-3248-8131-1B3470B8677E}"/>
              </a:ext>
            </a:extLst>
          </p:cNvPr>
          <p:cNvSpPr txBox="1"/>
          <p:nvPr/>
        </p:nvSpPr>
        <p:spPr>
          <a:xfrm>
            <a:off x="9834109" y="5151079"/>
            <a:ext cx="233773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/>
              <a:t>Programme ANR : édition en ligne des </a:t>
            </a:r>
            <a:r>
              <a:rPr lang="fr-FR" sz="1800" i="1" dirty="0"/>
              <a:t>Décades</a:t>
            </a:r>
            <a:r>
              <a:rPr lang="fr-FR" sz="1800" dirty="0"/>
              <a:t> de </a:t>
            </a:r>
            <a:r>
              <a:rPr lang="fr-FR" sz="1800" dirty="0" err="1"/>
              <a:t>Bersuire</a:t>
            </a:r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5C36B4E-20C9-0443-B1BD-A82E6AFEA2C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8282" y="2636136"/>
            <a:ext cx="5766448" cy="422186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839EA1F-F321-E449-86F6-ACAA13EB1E8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4588" y="5976394"/>
            <a:ext cx="2807412" cy="75064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DC63608D-E0A0-5A45-8B42-35C8F5B7F222}"/>
              </a:ext>
            </a:extLst>
          </p:cNvPr>
          <p:cNvSpPr txBox="1"/>
          <p:nvPr/>
        </p:nvSpPr>
        <p:spPr>
          <a:xfrm>
            <a:off x="10117861" y="80486"/>
            <a:ext cx="1934289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dirty="0">
                <a:solidFill>
                  <a:schemeClr val="accent2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e-</a:t>
            </a:r>
            <a:r>
              <a:rPr lang="fr-FR" sz="1800" b="1" dirty="0" err="1">
                <a:solidFill>
                  <a:schemeClr val="accent2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CaM</a:t>
            </a:r>
            <a:r>
              <a:rPr lang="fr-FR" sz="1800" b="1" dirty="0">
                <a:solidFill>
                  <a:schemeClr val="accent2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 </a:t>
            </a:r>
            <a:r>
              <a:rPr lang="fr-FR" sz="1800" dirty="0">
                <a:latin typeface="Arial Narrow" panose="020B0604020202020204" pitchFamily="34" charset="0"/>
                <a:cs typeface="Arial Narrow" panose="020B0604020202020204" pitchFamily="34" charset="0"/>
              </a:rPr>
              <a:t>| Étiquetage lexico-grammatical du castillan médiéval</a:t>
            </a:r>
            <a:br>
              <a:rPr lang="fr-FR" sz="1800" dirty="0">
                <a:latin typeface="Arial Narrow" panose="020B0604020202020204" pitchFamily="34" charset="0"/>
                <a:cs typeface="Arial Narrow" panose="020B0604020202020204" pitchFamily="34" charset="0"/>
              </a:rPr>
            </a:br>
            <a:r>
              <a:rPr lang="fr-FR" sz="1800" dirty="0">
                <a:latin typeface="Arial Narrow" panose="020B0604020202020204" pitchFamily="34" charset="0"/>
                <a:cs typeface="Arial Narrow" panose="020B0604020202020204" pitchFamily="34" charset="0"/>
              </a:rPr>
              <a:t>&gt;&gt; Financement </a:t>
            </a:r>
            <a:r>
              <a:rPr lang="fr-FR" sz="1800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Agorantic</a:t>
            </a:r>
            <a:r>
              <a:rPr lang="fr-FR" sz="1800" dirty="0">
                <a:latin typeface="Arial Narrow" panose="020B0604020202020204" pitchFamily="34" charset="0"/>
                <a:cs typeface="Arial Narrow" panose="020B0604020202020204" pitchFamily="34" charset="0"/>
              </a:rPr>
              <a:t> (2024-2025) </a:t>
            </a:r>
          </a:p>
          <a:p>
            <a:endParaRPr lang="fr-FR" dirty="0"/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B604AA87-269B-5245-AF69-E886523826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31107" y="1990124"/>
            <a:ext cx="2143734" cy="750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Miniature dans Tite-Live, Histoires, décades I à III, traduction de « frère Pierre Berceure » (date : 1301-1400) © Gallica">
            <a:extLst>
              <a:ext uri="{FF2B5EF4-FFF2-40B4-BE49-F238E27FC236}">
                <a16:creationId xmlns:a16="http://schemas.microsoft.com/office/drawing/2014/main" id="{3A12E795-1459-44B7-1F61-314C1E298E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90321" y="2805781"/>
            <a:ext cx="2254949" cy="228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884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25" y="113803"/>
            <a:ext cx="518205" cy="68890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6565" y="59339"/>
            <a:ext cx="2692794" cy="3796836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31979">
            <a:off x="9543176" y="3324684"/>
            <a:ext cx="2559880" cy="3622832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 rot="16200000">
            <a:off x="-859950" y="1662662"/>
            <a:ext cx="24277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2019-2024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C4F82CB9-4ED8-AB54-2449-22EE5F9D818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33806">
            <a:off x="9653401" y="113694"/>
            <a:ext cx="2442736" cy="3359473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7274" y="59339"/>
            <a:ext cx="2458494" cy="3572339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8901">
            <a:off x="632471" y="25995"/>
            <a:ext cx="2433709" cy="3463744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33656">
            <a:off x="3067214" y="55239"/>
            <a:ext cx="2364541" cy="3324952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234">
            <a:off x="6926161" y="3298120"/>
            <a:ext cx="2481576" cy="3482092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4456" y="3185561"/>
            <a:ext cx="2442126" cy="3461714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8405">
            <a:off x="2336270" y="3236940"/>
            <a:ext cx="2408401" cy="3510341"/>
          </a:xfrm>
          <a:prstGeom prst="rect">
            <a:avLst/>
          </a:prstGeom>
        </p:spPr>
      </p:pic>
      <p:pic>
        <p:nvPicPr>
          <p:cNvPr id="7" name="Espace réservé du contenu 6"/>
          <p:cNvPicPr>
            <a:picLocks noGrp="1" noChangeAspect="1"/>
          </p:cNvPicPr>
          <p:nvPr>
            <p:ph idx="1"/>
          </p:nvPr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6317">
            <a:off x="18598" y="3221876"/>
            <a:ext cx="2513459" cy="353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093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A38CC477-04D9-AE4E-BF07-AE7EB30990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83" y="258848"/>
            <a:ext cx="12192811" cy="615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733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183802" y="49818"/>
            <a:ext cx="5652470" cy="720080"/>
          </a:xfrm>
        </p:spPr>
        <p:txBody>
          <a:bodyPr>
            <a:normAutofit/>
          </a:bodyPr>
          <a:lstStyle/>
          <a:p>
            <a:pPr algn="l"/>
            <a:r>
              <a:rPr lang="fr-FR" sz="3000" b="1" dirty="0">
                <a:solidFill>
                  <a:srgbClr val="C00000"/>
                </a:solidFill>
                <a:latin typeface="Lao MN" pitchFamily="2" charset="0"/>
                <a:cs typeface="Lao MN" pitchFamily="2" charset="0"/>
              </a:rPr>
              <a:t>LOCALISATIONS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11685914" y="6356350"/>
            <a:ext cx="451660" cy="418581"/>
          </a:xfrm>
        </p:spPr>
        <p:txBody>
          <a:bodyPr/>
          <a:lstStyle/>
          <a:p>
            <a:fld id="{75A318DB-B9C7-428B-BAF1-B021346E76B7}" type="slidenum">
              <a:rPr lang="fr-FR" smtClean="0"/>
              <a:t>3</a:t>
            </a:fld>
            <a:endParaRPr lang="fr-FR" dirty="0"/>
          </a:p>
        </p:txBody>
      </p:sp>
      <p:pic>
        <p:nvPicPr>
          <p:cNvPr id="6" name="Image 5" descr="Capture d’écran 2015-02-04 à 17.48.25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1485" y="1480779"/>
            <a:ext cx="4506517" cy="4480985"/>
          </a:xfrm>
          <a:prstGeom prst="rect">
            <a:avLst/>
          </a:prstGeom>
        </p:spPr>
      </p:pic>
      <p:sp>
        <p:nvSpPr>
          <p:cNvPr id="18" name="Étoile à 4 branches 17"/>
          <p:cNvSpPr/>
          <p:nvPr/>
        </p:nvSpPr>
        <p:spPr>
          <a:xfrm>
            <a:off x="3459767" y="4067244"/>
            <a:ext cx="360040" cy="360040"/>
          </a:xfrm>
          <a:prstGeom prst="star4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Étoile à 4 branches 18"/>
          <p:cNvSpPr/>
          <p:nvPr/>
        </p:nvSpPr>
        <p:spPr>
          <a:xfrm>
            <a:off x="3459767" y="4859332"/>
            <a:ext cx="360040" cy="360040"/>
          </a:xfrm>
          <a:prstGeom prst="star4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5057415" y="2286192"/>
            <a:ext cx="356315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200" dirty="0">
                <a:latin typeface="Calibri"/>
              </a:rPr>
              <a:t>Maison des Sciences de l’Homme-Lyon/St. Étienne</a:t>
            </a:r>
          </a:p>
        </p:txBody>
      </p:sp>
      <p:pic>
        <p:nvPicPr>
          <p:cNvPr id="21" name="Picture 18" descr="ENS LY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44605" y="2624330"/>
            <a:ext cx="3206783" cy="1757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8810513" y="2209693"/>
            <a:ext cx="338148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200" dirty="0">
                <a:latin typeface="Calibri"/>
              </a:rPr>
              <a:t>Archives Départementales 84, Palais des Papes</a:t>
            </a:r>
          </a:p>
        </p:txBody>
      </p:sp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5345841" y="4374480"/>
            <a:ext cx="320431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200" dirty="0">
                <a:latin typeface="Calibri"/>
              </a:rPr>
              <a:t>ENS de Lyon, Site « Descartes »</a:t>
            </a:r>
          </a:p>
        </p:txBody>
      </p:sp>
      <p:sp>
        <p:nvSpPr>
          <p:cNvPr id="24" name="Text Box 25"/>
          <p:cNvSpPr txBox="1">
            <a:spLocks noChangeArrowheads="1"/>
          </p:cNvSpPr>
          <p:nvPr/>
        </p:nvSpPr>
        <p:spPr bwMode="auto">
          <a:xfrm>
            <a:off x="5469448" y="6581001"/>
            <a:ext cx="295709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200" dirty="0">
                <a:latin typeface="Calibri"/>
              </a:rPr>
              <a:t>Université Jean Moulin Lyon 3</a:t>
            </a:r>
          </a:p>
        </p:txBody>
      </p:sp>
      <p:pic>
        <p:nvPicPr>
          <p:cNvPr id="25" name="Picture 29" descr="rue_chevreu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23858" y="4674630"/>
            <a:ext cx="2848276" cy="1893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31" descr="Universite-dAvignon2-peti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075937" y="2601440"/>
            <a:ext cx="2597661" cy="1948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32" descr="p1050805-petit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516185" y="1"/>
            <a:ext cx="1717164" cy="2279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 Box 28"/>
          <p:cNvSpPr txBox="1">
            <a:spLocks noChangeArrowheads="1"/>
          </p:cNvSpPr>
          <p:nvPr/>
        </p:nvSpPr>
        <p:spPr bwMode="auto">
          <a:xfrm>
            <a:off x="8906524" y="4549686"/>
            <a:ext cx="293648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fr-FR" sz="1200" dirty="0">
                <a:latin typeface="Calibri"/>
              </a:rPr>
              <a:t>Université d’Avignon</a:t>
            </a:r>
          </a:p>
        </p:txBody>
      </p:sp>
      <p:pic>
        <p:nvPicPr>
          <p:cNvPr id="29" name="Image 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97469" y="0"/>
            <a:ext cx="1701054" cy="2279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B67014E9-8B30-D44A-AC80-C62A7D58B59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4778" y="4873148"/>
            <a:ext cx="2239979" cy="1679984"/>
          </a:xfrm>
          <a:prstGeom prst="rect">
            <a:avLst/>
          </a:prstGeom>
        </p:spPr>
      </p:pic>
      <p:sp>
        <p:nvSpPr>
          <p:cNvPr id="38" name="Text Box 28">
            <a:extLst>
              <a:ext uri="{FF2B5EF4-FFF2-40B4-BE49-F238E27FC236}">
                <a16:creationId xmlns:a16="http://schemas.microsoft.com/office/drawing/2014/main" id="{D5F1EAF1-4B98-2B45-99AB-00735AE78E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6524" y="6574430"/>
            <a:ext cx="293648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fr-FR" sz="1200" dirty="0">
                <a:latin typeface="Calibri"/>
              </a:rPr>
              <a:t>Isle-sur-la-Sorgue/Direction du Patrimoine</a:t>
            </a:r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AB6D527B-3DAA-EB4B-9D28-367FD646EC6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4985" y="109711"/>
            <a:ext cx="1701054" cy="1116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578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1A37EEA0-A0A6-1D45-B83F-F3FCCE3564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2660650"/>
            <a:ext cx="8610600" cy="15367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08F19C7E-7247-0B4E-ACD7-1B2194F76D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2660650"/>
            <a:ext cx="8610600" cy="15367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86E48931-397D-8243-9E69-09B374395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770" y="-170838"/>
            <a:ext cx="10908027" cy="1325563"/>
          </a:xfrm>
        </p:spPr>
        <p:txBody>
          <a:bodyPr>
            <a:normAutofit/>
          </a:bodyPr>
          <a:lstStyle/>
          <a:p>
            <a:pPr algn="ctr"/>
            <a:r>
              <a:rPr lang="fr-FR" sz="3000" b="1" dirty="0">
                <a:solidFill>
                  <a:srgbClr val="C00000"/>
                </a:solidFill>
                <a:latin typeface="Lao MN" pitchFamily="2" charset="0"/>
                <a:cs typeface="Lao MN" pitchFamily="2" charset="0"/>
              </a:rPr>
              <a:t>LES EFFECTIFS &amp; LES TUTELLES</a:t>
            </a:r>
          </a:p>
        </p:txBody>
      </p:sp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77472774-8B2D-1549-B65B-E3DD4309F3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9286693"/>
              </p:ext>
            </p:extLst>
          </p:nvPr>
        </p:nvGraphicFramePr>
        <p:xfrm>
          <a:off x="445770" y="1008340"/>
          <a:ext cx="10908027" cy="3309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7914">
                  <a:extLst>
                    <a:ext uri="{9D8B030D-6E8A-4147-A177-3AD203B41FA5}">
                      <a16:colId xmlns:a16="http://schemas.microsoft.com/office/drawing/2014/main" val="2240450850"/>
                    </a:ext>
                  </a:extLst>
                </a:gridCol>
                <a:gridCol w="3064104">
                  <a:extLst>
                    <a:ext uri="{9D8B030D-6E8A-4147-A177-3AD203B41FA5}">
                      <a16:colId xmlns:a16="http://schemas.microsoft.com/office/drawing/2014/main" val="4248459081"/>
                    </a:ext>
                  </a:extLst>
                </a:gridCol>
                <a:gridCol w="3636009">
                  <a:extLst>
                    <a:ext uri="{9D8B030D-6E8A-4147-A177-3AD203B41FA5}">
                      <a16:colId xmlns:a16="http://schemas.microsoft.com/office/drawing/2014/main" val="1029012351"/>
                    </a:ext>
                  </a:extLst>
                </a:gridCol>
              </a:tblGrid>
              <a:tr h="413741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Lao MN" pitchFamily="2" charset="0"/>
                          <a:cs typeface="Lao MN" pitchFamily="2" charset="0"/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Lao MN" pitchFamily="2" charset="0"/>
                          <a:cs typeface="Lao MN" pitchFamily="2" charset="0"/>
                        </a:rPr>
                        <a:t>Avignon &amp; Vaucluse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9388163"/>
                  </a:ext>
                </a:extLst>
              </a:tr>
              <a:tr h="413741">
                <a:tc>
                  <a:txBody>
                    <a:bodyPr/>
                    <a:lstStyle/>
                    <a:p>
                      <a:r>
                        <a:rPr lang="fr-FR" dirty="0">
                          <a:latin typeface="Lao MN" pitchFamily="2" charset="0"/>
                          <a:cs typeface="Lao MN" pitchFamily="2" charset="0"/>
                        </a:rPr>
                        <a:t>EC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Lao MN" pitchFamily="2" charset="0"/>
                          <a:cs typeface="Lao MN" pitchFamily="2" charset="0"/>
                        </a:rPr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Lao MN" pitchFamily="2" charset="0"/>
                          <a:cs typeface="Lao MN" pitchFamily="2" charset="0"/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648663"/>
                  </a:ext>
                </a:extLst>
              </a:tr>
              <a:tr h="413741">
                <a:tc>
                  <a:txBody>
                    <a:bodyPr/>
                    <a:lstStyle/>
                    <a:p>
                      <a:r>
                        <a:rPr lang="fr-FR" dirty="0">
                          <a:latin typeface="Lao MN" pitchFamily="2" charset="0"/>
                          <a:cs typeface="Lao MN" pitchFamily="2" charset="0"/>
                        </a:rPr>
                        <a:t>Chercheuses/chercheurs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Lao MN" pitchFamily="2" charset="0"/>
                          <a:cs typeface="Lao MN" pitchFamily="2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Lao MN" pitchFamily="2" charset="0"/>
                          <a:cs typeface="Lao MN" pitchFamily="2" charset="0"/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209896"/>
                  </a:ext>
                </a:extLst>
              </a:tr>
              <a:tr h="413741">
                <a:tc>
                  <a:txBody>
                    <a:bodyPr/>
                    <a:lstStyle/>
                    <a:p>
                      <a:r>
                        <a:rPr lang="fr-FR" dirty="0">
                          <a:latin typeface="Lao MN" pitchFamily="2" charset="0"/>
                          <a:cs typeface="Lao MN" pitchFamily="2" charset="0"/>
                        </a:rPr>
                        <a:t>Émérites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Lao MN" pitchFamily="2" charset="0"/>
                          <a:cs typeface="Lao MN" pitchFamily="2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Lao MN" pitchFamily="2" charset="0"/>
                          <a:cs typeface="Lao MN" pitchFamily="2" charset="0"/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6485605"/>
                  </a:ext>
                </a:extLst>
              </a:tr>
              <a:tr h="413741">
                <a:tc>
                  <a:txBody>
                    <a:bodyPr/>
                    <a:lstStyle/>
                    <a:p>
                      <a:r>
                        <a:rPr lang="fr-FR" dirty="0">
                          <a:latin typeface="Lao MN" pitchFamily="2" charset="0"/>
                          <a:cs typeface="Lao MN" pitchFamily="2" charset="0"/>
                        </a:rPr>
                        <a:t>ITA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Lao MN" pitchFamily="2" charset="0"/>
                          <a:cs typeface="Lao MN" pitchFamily="2" charset="0"/>
                        </a:rPr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Lao MN" pitchFamily="2" charset="0"/>
                          <a:cs typeface="Lao MN" pitchFamily="2" charset="0"/>
                        </a:rPr>
                        <a:t>3,5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0209288"/>
                  </a:ext>
                </a:extLst>
              </a:tr>
              <a:tr h="413741">
                <a:tc>
                  <a:txBody>
                    <a:bodyPr/>
                    <a:lstStyle/>
                    <a:p>
                      <a:r>
                        <a:rPr lang="fr-FR" dirty="0">
                          <a:latin typeface="Lao MN" pitchFamily="2" charset="0"/>
                          <a:cs typeface="Lao MN" pitchFamily="2" charset="0"/>
                        </a:rPr>
                        <a:t>Autres (Collectivités territoriales)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Lao MN" pitchFamily="2" charset="0"/>
                          <a:cs typeface="Lao MN" pitchFamily="2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Lao MN" pitchFamily="2" charset="0"/>
                          <a:cs typeface="Lao MN" pitchFamily="2" charset="0"/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5607402"/>
                  </a:ext>
                </a:extLst>
              </a:tr>
              <a:tr h="413741">
                <a:tc>
                  <a:txBody>
                    <a:bodyPr/>
                    <a:lstStyle/>
                    <a:p>
                      <a:r>
                        <a:rPr lang="fr-FR" dirty="0">
                          <a:latin typeface="Lao MN" pitchFamily="2" charset="0"/>
                          <a:cs typeface="Lao MN" pitchFamily="2" charset="0"/>
                        </a:rPr>
                        <a:t>ATER et post-doctorant(e)s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Lao MN" pitchFamily="2" charset="0"/>
                          <a:cs typeface="Lao MN" pitchFamily="2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Lao MN" pitchFamily="2" charset="0"/>
                          <a:cs typeface="Lao MN" pitchFamily="2" charset="0"/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853437"/>
                  </a:ext>
                </a:extLst>
              </a:tr>
              <a:tr h="413741">
                <a:tc>
                  <a:txBody>
                    <a:bodyPr/>
                    <a:lstStyle/>
                    <a:p>
                      <a:r>
                        <a:rPr lang="fr-FR" dirty="0">
                          <a:latin typeface="Lao MN" pitchFamily="2" charset="0"/>
                          <a:cs typeface="Lao MN" pitchFamily="2" charset="0"/>
                        </a:rPr>
                        <a:t>Doctorant(e)s, y compris cotutelles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0" dirty="0">
                          <a:latin typeface="Lao MN" pitchFamily="2" charset="0"/>
                          <a:cs typeface="Lao MN" pitchFamily="2" charset="0"/>
                        </a:rPr>
                        <a:t>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Lao MN" pitchFamily="2" charset="0"/>
                          <a:cs typeface="Lao MN" pitchFamily="2" charset="0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9444357"/>
                  </a:ext>
                </a:extLst>
              </a:tr>
            </a:tbl>
          </a:graphicData>
        </a:graphic>
      </p:graphicFrame>
      <p:pic>
        <p:nvPicPr>
          <p:cNvPr id="7" name="Image 6">
            <a:extLst>
              <a:ext uri="{FF2B5EF4-FFF2-40B4-BE49-F238E27FC236}">
                <a16:creationId xmlns:a16="http://schemas.microsoft.com/office/drawing/2014/main" id="{FAEB7D1E-A575-094F-9C54-BD4F4A0F02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5169535"/>
            <a:ext cx="8610598" cy="153670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FE6C0CC9-AA41-0F41-A2E1-815BD00A6E17}"/>
              </a:ext>
            </a:extLst>
          </p:cNvPr>
          <p:cNvSpPr txBox="1"/>
          <p:nvPr/>
        </p:nvSpPr>
        <p:spPr>
          <a:xfrm>
            <a:off x="445770" y="4502946"/>
            <a:ext cx="114677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Soutenances doctorat Avignon (2021-2024) : 6</a:t>
            </a:r>
          </a:p>
          <a:p>
            <a:r>
              <a:rPr lang="fr-FR" dirty="0"/>
              <a:t>Soutenance HDR Avignon (hors laboratoire) : 2</a:t>
            </a:r>
          </a:p>
          <a:p>
            <a:r>
              <a:rPr lang="fr-FR" dirty="0"/>
              <a:t>Financements : </a:t>
            </a:r>
            <a:r>
              <a:rPr lang="fr-FR" dirty="0" err="1"/>
              <a:t>Equipex</a:t>
            </a:r>
            <a:r>
              <a:rPr lang="fr-FR" dirty="0"/>
              <a:t> </a:t>
            </a:r>
            <a:r>
              <a:rPr lang="fr-FR" dirty="0" err="1"/>
              <a:t>Biblissima</a:t>
            </a:r>
            <a:r>
              <a:rPr lang="fr-FR" dirty="0"/>
              <a:t> + /ANR/ </a:t>
            </a:r>
            <a:r>
              <a:rPr lang="fr-FR" dirty="0" err="1"/>
              <a:t>Agorantic</a:t>
            </a:r>
            <a:r>
              <a:rPr lang="fr-FR" dirty="0"/>
              <a:t> / </a:t>
            </a:r>
            <a:r>
              <a:rPr lang="fr-FR" dirty="0" err="1"/>
              <a:t>Intermedius</a:t>
            </a:r>
            <a:r>
              <a:rPr lang="fr-FR" dirty="0"/>
              <a:t>…</a:t>
            </a:r>
          </a:p>
          <a:p>
            <a:r>
              <a:rPr lang="fr-FR" dirty="0"/>
              <a:t>Publications (2021-2024, « équipe » d’AU : + de 40 (monographies, coordination ouvrages, articles revue, actes colloque)</a:t>
            </a:r>
          </a:p>
        </p:txBody>
      </p:sp>
    </p:spTree>
    <p:extLst>
      <p:ext uri="{BB962C8B-B14F-4D97-AF65-F5344CB8AC3E}">
        <p14:creationId xmlns:p14="http://schemas.microsoft.com/office/powerpoint/2010/main" val="420475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space réservé du contenu 3">
            <a:extLst>
              <a:ext uri="{FF2B5EF4-FFF2-40B4-BE49-F238E27FC236}">
                <a16:creationId xmlns:a16="http://schemas.microsoft.com/office/drawing/2014/main" id="{14CDA5AC-812F-D6A7-BD22-14E717C41D5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82" y="708660"/>
            <a:ext cx="12148778" cy="4034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507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DA0C6EE-AEAB-6E40-AF28-06980586C5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101" y="34289"/>
            <a:ext cx="12095899" cy="1144867"/>
          </a:xfrm>
          <a:prstGeom prst="rect">
            <a:avLst/>
          </a:prstGeom>
        </p:spPr>
      </p:pic>
      <p:pic>
        <p:nvPicPr>
          <p:cNvPr id="2" name="Espace réservé du contenu 3">
            <a:extLst>
              <a:ext uri="{FF2B5EF4-FFF2-40B4-BE49-F238E27FC236}">
                <a16:creationId xmlns:a16="http://schemas.microsoft.com/office/drawing/2014/main" id="{F156594B-F362-FF51-8F65-EBA6C07DAA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396" y="1348740"/>
            <a:ext cx="12129715" cy="516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5594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09801" y="121024"/>
            <a:ext cx="7770813" cy="878397"/>
          </a:xfrm>
        </p:spPr>
        <p:txBody>
          <a:bodyPr>
            <a:normAutofit/>
          </a:bodyPr>
          <a:lstStyle/>
          <a:p>
            <a:r>
              <a:rPr lang="fr-FR" sz="3200" cap="all" dirty="0">
                <a:solidFill>
                  <a:srgbClr val="C00000"/>
                </a:solidFill>
                <a:latin typeface="Lao MN" pitchFamily="2" charset="0"/>
                <a:cs typeface="Lao MN" pitchFamily="2" charset="0"/>
              </a:rPr>
              <a:t>Organigramme scientifique</a:t>
            </a:r>
          </a:p>
        </p:txBody>
      </p:sp>
      <p:pic>
        <p:nvPicPr>
          <p:cNvPr id="4" name="Espace réservé du contenu 3" descr="Organigramme flashy.jpg"/>
          <p:cNvPicPr>
            <a:picLocks noGrp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5146" r="-35146"/>
          <a:stretch>
            <a:fillRect/>
          </a:stretch>
        </p:blipFill>
        <p:spPr>
          <a:xfrm>
            <a:off x="1543050" y="1225779"/>
            <a:ext cx="9124950" cy="522881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9F7BF72-5A14-2543-8F95-2C07C49BE4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985" y="109711"/>
            <a:ext cx="1701054" cy="1116067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ACDE7B43-7A0B-F143-8111-7623F75CA222}"/>
              </a:ext>
            </a:extLst>
          </p:cNvPr>
          <p:cNvSpPr txBox="1"/>
          <p:nvPr/>
        </p:nvSpPr>
        <p:spPr>
          <a:xfrm>
            <a:off x="2068286" y="2122714"/>
            <a:ext cx="2557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Responsables : </a:t>
            </a:r>
          </a:p>
          <a:p>
            <a:r>
              <a:rPr lang="fr-FR" dirty="0"/>
              <a:t>Guido </a:t>
            </a:r>
            <a:r>
              <a:rPr lang="fr-FR" dirty="0" err="1"/>
              <a:t>Castelnuovo</a:t>
            </a:r>
            <a:r>
              <a:rPr lang="fr-FR" dirty="0"/>
              <a:t> (AU)</a:t>
            </a:r>
          </a:p>
          <a:p>
            <a:r>
              <a:rPr lang="fr-FR" dirty="0"/>
              <a:t>Beate </a:t>
            </a:r>
            <a:r>
              <a:rPr lang="fr-FR" dirty="0" err="1"/>
              <a:t>Languebruch</a:t>
            </a:r>
            <a:r>
              <a:rPr lang="fr-FR" dirty="0"/>
              <a:t> (ENS)</a:t>
            </a:r>
          </a:p>
          <a:p>
            <a:r>
              <a:rPr lang="fr-FR" dirty="0"/>
              <a:t>Sylvain Parent (ENS)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975F3C8-CF03-7D45-BC1D-BD0FF5632490}"/>
              </a:ext>
            </a:extLst>
          </p:cNvPr>
          <p:cNvSpPr txBox="1"/>
          <p:nvPr/>
        </p:nvSpPr>
        <p:spPr>
          <a:xfrm>
            <a:off x="1175657" y="4615543"/>
            <a:ext cx="258423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Responsables :</a:t>
            </a:r>
          </a:p>
          <a:p>
            <a:r>
              <a:rPr lang="fr-FR" dirty="0"/>
              <a:t>Sophie </a:t>
            </a:r>
            <a:r>
              <a:rPr lang="fr-FR" dirty="0" err="1"/>
              <a:t>Gilotte</a:t>
            </a:r>
            <a:r>
              <a:rPr lang="fr-FR" dirty="0"/>
              <a:t> (CNRS)</a:t>
            </a:r>
          </a:p>
          <a:p>
            <a:r>
              <a:rPr lang="fr-FR" dirty="0"/>
              <a:t>Clément </a:t>
            </a:r>
            <a:r>
              <a:rPr lang="fr-FR" dirty="0" err="1"/>
              <a:t>Lenoble</a:t>
            </a:r>
            <a:r>
              <a:rPr lang="fr-FR" dirty="0"/>
              <a:t> (CNRS)</a:t>
            </a:r>
          </a:p>
          <a:p>
            <a:r>
              <a:rPr lang="fr-FR" dirty="0"/>
              <a:t>Laurent Schneider (CNRS)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D5DEB18-DB33-0B4D-9F97-DBC7E209756F}"/>
              </a:ext>
            </a:extLst>
          </p:cNvPr>
          <p:cNvSpPr txBox="1"/>
          <p:nvPr/>
        </p:nvSpPr>
        <p:spPr>
          <a:xfrm>
            <a:off x="8961522" y="4727023"/>
            <a:ext cx="29549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Responsables : </a:t>
            </a:r>
          </a:p>
          <a:p>
            <a:r>
              <a:rPr lang="fr-FR" dirty="0"/>
              <a:t>Marie-Céline </a:t>
            </a:r>
            <a:r>
              <a:rPr lang="fr-FR" dirty="0" err="1"/>
              <a:t>Isaïa</a:t>
            </a:r>
            <a:r>
              <a:rPr lang="fr-FR" dirty="0"/>
              <a:t> (Lyon 3)</a:t>
            </a:r>
          </a:p>
          <a:p>
            <a:r>
              <a:rPr lang="fr-FR" dirty="0"/>
              <a:t>Marie-Pascale </a:t>
            </a:r>
            <a:r>
              <a:rPr lang="fr-FR" dirty="0" err="1"/>
              <a:t>Halary</a:t>
            </a:r>
            <a:r>
              <a:rPr lang="fr-FR" dirty="0"/>
              <a:t> (Lyon 2)</a:t>
            </a:r>
          </a:p>
          <a:p>
            <a:r>
              <a:rPr lang="fr-FR" dirty="0"/>
              <a:t>Bruno Paoli (Lyon 2)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4546EA2-7843-0844-B589-C42AE38DB43C}"/>
              </a:ext>
            </a:extLst>
          </p:cNvPr>
          <p:cNvSpPr txBox="1"/>
          <p:nvPr/>
        </p:nvSpPr>
        <p:spPr>
          <a:xfrm>
            <a:off x="8458200" y="2722878"/>
            <a:ext cx="256698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Responsables : </a:t>
            </a:r>
          </a:p>
          <a:p>
            <a:r>
              <a:rPr lang="fr-FR" dirty="0"/>
              <a:t>Marjorie </a:t>
            </a:r>
            <a:r>
              <a:rPr lang="fr-FR" dirty="0" err="1"/>
              <a:t>Burghart</a:t>
            </a:r>
            <a:r>
              <a:rPr lang="fr-FR" dirty="0"/>
              <a:t> (CNRS)</a:t>
            </a:r>
          </a:p>
          <a:p>
            <a:r>
              <a:rPr lang="fr-FR" dirty="0"/>
              <a:t>Olivier </a:t>
            </a:r>
            <a:r>
              <a:rPr lang="fr-FR" dirty="0" err="1"/>
              <a:t>Brisville</a:t>
            </a:r>
            <a:r>
              <a:rPr lang="fr-FR" dirty="0"/>
              <a:t> (ENS)</a:t>
            </a:r>
          </a:p>
          <a:p>
            <a:r>
              <a:rPr lang="fr-FR" dirty="0"/>
              <a:t>Armand </a:t>
            </a:r>
            <a:r>
              <a:rPr lang="fr-FR" dirty="0" err="1"/>
              <a:t>Jamme</a:t>
            </a:r>
            <a:r>
              <a:rPr lang="fr-FR" dirty="0"/>
              <a:t> (CNRS)</a:t>
            </a:r>
          </a:p>
          <a:p>
            <a:r>
              <a:rPr lang="fr-FR" dirty="0"/>
              <a:t>Ariane </a:t>
            </a:r>
            <a:r>
              <a:rPr lang="fr-FR" dirty="0" err="1"/>
              <a:t>Pinche</a:t>
            </a:r>
            <a:r>
              <a:rPr lang="fr-FR" dirty="0"/>
              <a:t> (CNRS)</a:t>
            </a:r>
          </a:p>
          <a:p>
            <a:r>
              <a:rPr lang="fr-FR" dirty="0"/>
              <a:t>Émilie </a:t>
            </a:r>
            <a:r>
              <a:rPr lang="fr-FR" dirty="0" err="1"/>
              <a:t>Volpi</a:t>
            </a:r>
            <a:r>
              <a:rPr lang="fr-FR" dirty="0"/>
              <a:t> (CNRS, AU)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83503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740252-0C38-4D48-9D7B-5D4B39A7D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45" y="21672"/>
            <a:ext cx="6849605" cy="1325563"/>
          </a:xfrm>
        </p:spPr>
        <p:txBody>
          <a:bodyPr>
            <a:norm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  <a:latin typeface="Lao MN" pitchFamily="2" charset="0"/>
                <a:cs typeface="Lao MN" pitchFamily="2" charset="0"/>
              </a:rPr>
              <a:t>THÈME 1- TERRITOIRE, ÉCONOMIE, ENVIRONNEMENT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1B835621-A108-DC46-AF52-A62264A92C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1598" y="-26714"/>
            <a:ext cx="4392416" cy="265766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D2A41588-F9B9-AB42-9F39-FBAC8A933F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5375" y="3650394"/>
            <a:ext cx="5486623" cy="3086225"/>
          </a:xfrm>
          <a:prstGeom prst="rect">
            <a:avLst/>
          </a:prstGeom>
          <a:solidFill>
            <a:srgbClr val="FF0000"/>
          </a:solidFill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136F25A9-784E-A541-9A77-7A9AA95BD717}"/>
              </a:ext>
            </a:extLst>
          </p:cNvPr>
          <p:cNvSpPr txBox="1"/>
          <p:nvPr/>
        </p:nvSpPr>
        <p:spPr>
          <a:xfrm>
            <a:off x="8808606" y="4108713"/>
            <a:ext cx="12801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Chapelle Saint-</a:t>
            </a:r>
            <a:r>
              <a:rPr lang="fr-FR" dirty="0" err="1">
                <a:solidFill>
                  <a:schemeClr val="bg1"/>
                </a:solidFill>
              </a:rPr>
              <a:t>Andéol</a:t>
            </a:r>
            <a:r>
              <a:rPr lang="fr-FR" dirty="0">
                <a:solidFill>
                  <a:schemeClr val="bg1"/>
                </a:solidFill>
              </a:rPr>
              <a:t> (</a:t>
            </a:r>
            <a:r>
              <a:rPr lang="fr-FR" dirty="0" err="1">
                <a:solidFill>
                  <a:schemeClr val="bg1"/>
                </a:solidFill>
              </a:rPr>
              <a:t>Velorgues</a:t>
            </a:r>
            <a:r>
              <a:rPr lang="fr-FR" dirty="0">
                <a:solidFill>
                  <a:schemeClr val="bg1"/>
                </a:solidFill>
              </a:rPr>
              <a:t>)</a:t>
            </a:r>
          </a:p>
          <a:p>
            <a:pPr algn="ctr"/>
            <a:r>
              <a:rPr lang="fr-FR" dirty="0">
                <a:solidFill>
                  <a:schemeClr val="bg1"/>
                </a:solidFill>
              </a:rPr>
              <a:t>Avec l’Inrap et ADES-UMR7268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C702437-F25E-334F-9985-C660642C2204}"/>
              </a:ext>
            </a:extLst>
          </p:cNvPr>
          <p:cNvSpPr txBox="1"/>
          <p:nvPr/>
        </p:nvSpPr>
        <p:spPr>
          <a:xfrm>
            <a:off x="6988181" y="2451326"/>
            <a:ext cx="50358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PEPR Debs-</a:t>
            </a:r>
            <a:r>
              <a:rPr lang="fr-FR" sz="1600" dirty="0" err="1"/>
              <a:t>Plague</a:t>
            </a:r>
            <a:r>
              <a:rPr lang="fr-FR" sz="1600" dirty="0"/>
              <a:t> : porté par l’Inserm (Lille)</a:t>
            </a:r>
          </a:p>
          <a:p>
            <a:r>
              <a:rPr lang="fr-FR" sz="1600" dirty="0"/>
              <a:t>Recherches sur les dynamiques de circulation de la peste et les écosystèmes français favorables ou non à son implantation (approches interdisciplinaires) 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9224272-6631-0045-97DA-3017E3BD22A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7986" y="1687703"/>
            <a:ext cx="2964986" cy="2016069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71027CFE-35E6-2045-8E68-55CD41239D20}"/>
              </a:ext>
            </a:extLst>
          </p:cNvPr>
          <p:cNvSpPr txBox="1"/>
          <p:nvPr/>
        </p:nvSpPr>
        <p:spPr>
          <a:xfrm>
            <a:off x="194838" y="4108713"/>
            <a:ext cx="22206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Programme sur les fortifications du Haut Moyen Âge (doctorat EHESS-AU)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747AB262-5E68-385D-5925-F2DAA07C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5076" y="1191842"/>
            <a:ext cx="3859074" cy="5501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113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5B3EC53A-7CF6-C507-BC50-44A44548A41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3882" y="133827"/>
            <a:ext cx="4288117" cy="6065496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B80AC91-5E82-9B4D-98AD-6F47EB2095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398" y="-3334"/>
            <a:ext cx="2759278" cy="3931920"/>
          </a:xfrm>
          <a:prstGeom prst="rect">
            <a:avLst/>
          </a:prstGeom>
        </p:spPr>
      </p:pic>
      <p:pic>
        <p:nvPicPr>
          <p:cNvPr id="1028" name="Picture 4" descr="Foto">
            <a:extLst>
              <a:ext uri="{FF2B5EF4-FFF2-40B4-BE49-F238E27FC236}">
                <a16:creationId xmlns:a16="http://schemas.microsoft.com/office/drawing/2014/main" id="{8EE4E7D9-BCAF-8FBB-2A02-3FD48593F0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02351" y="17990"/>
            <a:ext cx="2722194" cy="3851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Espace réservé du contenu 7">
            <a:extLst>
              <a:ext uri="{FF2B5EF4-FFF2-40B4-BE49-F238E27FC236}">
                <a16:creationId xmlns:a16="http://schemas.microsoft.com/office/drawing/2014/main" id="{572F7E83-04FC-5043-8256-A49F79B706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9639" y="3927643"/>
            <a:ext cx="6253154" cy="2930357"/>
          </a:xfrm>
          <a:prstGeom prst="rect">
            <a:avLst/>
          </a:prstGeom>
        </p:spPr>
      </p:pic>
      <p:pic>
        <p:nvPicPr>
          <p:cNvPr id="1024" name="Image 1023">
            <a:extLst>
              <a:ext uri="{FF2B5EF4-FFF2-40B4-BE49-F238E27FC236}">
                <a16:creationId xmlns:a16="http://schemas.microsoft.com/office/drawing/2014/main" id="{EC79B122-1C85-6481-A1BB-B8CD6DC316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6410" y="5003555"/>
            <a:ext cx="5455590" cy="173340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FB618662-CA4C-3C46-9C3B-3E5F9CA4C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7444" y="618382"/>
            <a:ext cx="2580738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  <a:latin typeface="Lao MN" pitchFamily="2" charset="0"/>
                <a:cs typeface="Lao MN" pitchFamily="2" charset="0"/>
              </a:rPr>
              <a:t>THÈME 2 : GOUVERNER, DOMINER, RÉSISTER</a:t>
            </a:r>
          </a:p>
        </p:txBody>
      </p:sp>
    </p:spTree>
    <p:extLst>
      <p:ext uri="{BB962C8B-B14F-4D97-AF65-F5344CB8AC3E}">
        <p14:creationId xmlns:p14="http://schemas.microsoft.com/office/powerpoint/2010/main" val="134045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{22765AB3-03E8-2C4D-A693-42CD24112401}tf16401369</Template>
  <TotalTime>10788</TotalTime>
  <Words>337</Words>
  <Application>Microsoft Macintosh PowerPoint</Application>
  <PresentationFormat>Grand écran</PresentationFormat>
  <Paragraphs>69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8" baseType="lpstr">
      <vt:lpstr>Arial</vt:lpstr>
      <vt:lpstr>Arial Narrow</vt:lpstr>
      <vt:lpstr>Calibri</vt:lpstr>
      <vt:lpstr>Calibri Light</vt:lpstr>
      <vt:lpstr>Lao MN</vt:lpstr>
      <vt:lpstr>Thème Office</vt:lpstr>
      <vt:lpstr>Présentation CR 18 septembre 2024 </vt:lpstr>
      <vt:lpstr>Présentation PowerPoint</vt:lpstr>
      <vt:lpstr>LOCALISATIONS</vt:lpstr>
      <vt:lpstr>LES EFFECTIFS &amp; LES TUTELLES</vt:lpstr>
      <vt:lpstr>Présentation PowerPoint</vt:lpstr>
      <vt:lpstr>Présentation PowerPoint</vt:lpstr>
      <vt:lpstr>Organigramme scientifique</vt:lpstr>
      <vt:lpstr>THÈME 1- TERRITOIRE, ÉCONOMIE, ENVIRONNEMENT</vt:lpstr>
      <vt:lpstr>THÈME 2 : GOUVERNER, DOMINER, RÉSISTER</vt:lpstr>
      <vt:lpstr>THÈME 3 : SAVOIR &amp; AUTORITE</vt:lpstr>
      <vt:lpstr>CORPOR@TECH-SCIENCE OUVERTE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CR 20 mai 2024 </dc:title>
  <dc:creator>Microsoft Office User</dc:creator>
  <cp:lastModifiedBy>guido Castelnuovo</cp:lastModifiedBy>
  <cp:revision>16</cp:revision>
  <dcterms:created xsi:type="dcterms:W3CDTF">2024-06-07T08:52:36Z</dcterms:created>
  <dcterms:modified xsi:type="dcterms:W3CDTF">2024-09-16T17:20:07Z</dcterms:modified>
</cp:coreProperties>
</file>